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with energy. This is our proprietary listing strategy — every seller should hear the same pitch, in this order.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the contrast — this is what happens WITHOUT the strategy, before showing how Weekend Launch fixes each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pricing science slide. Emphasize: this is not a discount, it's a visibility unlock.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tech briefly, but the emphasis is on momentum and control, not the gadgets themselves.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Monday morning review is the payoff moment for the whole strategy. Land this beat clearly.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differentiator slide. Every offer gets run through this worksheet before the seller ever sees a ranking.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recap slide before the close. Don't over-linger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the URL — leave it up while you answer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305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ATTORNEY BROKER SERVICES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28600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Weekend Launch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40080" y="3566160"/>
            <a:ext cx="8686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C8C5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faster, more competitive way to sell — priced to draw a crowd,</a:t>
            </a:r>
            <a:endParaRPr lang="en-US" sz="1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C8C5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shown on our terms, sold at true value.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9966960" y="4937760"/>
            <a:ext cx="1554480" cy="1554480"/>
          </a:xfrm>
          <a:prstGeom prst="ellipse">
            <a:avLst/>
          </a:prstGeom>
          <a:solidFill>
            <a:srgbClr val="071E38"/>
          </a:solidFill>
          <a:ln w="19050">
            <a:solidFill>
              <a:srgbClr val="C8922A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8440" y="534924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63093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TREC #9007529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C30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Problem With a Standard Listing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homes lose momentum they never needed to lose.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10881360" cy="1234440"/>
          </a:xfrm>
          <a:prstGeom prst="roundRect">
            <a:avLst>
              <a:gd name="adj" fmla="val 5926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60120" y="20574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Priced at exact value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754880" y="2029968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visible to buyers whose search starts at that number — an entire tier of buyers below it never sees the home.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40080" y="3337560"/>
            <a:ext cx="10881360" cy="1234440"/>
          </a:xfrm>
          <a:prstGeom prst="roundRect">
            <a:avLst>
              <a:gd name="adj" fmla="val 5926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60120" y="34747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Showings trickle in for weeks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54880" y="3447288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One-off visits spread thin lose momentum; there's no single moment that feels urgent.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40080" y="4754880"/>
            <a:ext cx="10881360" cy="1234440"/>
          </a:xfrm>
          <a:prstGeom prst="roundRect">
            <a:avLst>
              <a:gd name="adj" fmla="val 5926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960120" y="48920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offer sets the tone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754880" y="4864608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 clear deadline, sellers often negotiate against themselves before real competition even shows up.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640080" cy="640080"/>
          </a:xfrm>
          <a:prstGeom prst="ellipse">
            <a:avLst/>
          </a:prstGeom>
          <a:solidFill>
            <a:srgbClr val="0C3057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64008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502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63040" y="74980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30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Price to Draw the Crowd, Not Match the Value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640080" y="1645920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list at what your home is worth — we list just under it, on purpose.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640080" y="2468880"/>
            <a:ext cx="5669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home worth </a:t>
            </a:r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$500,000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listed at $500K only reaches buyers searching $500K+.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Listed at 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$469,900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it's visible to everyone up to $480K too.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640080" y="4297680"/>
            <a:ext cx="5669280" cy="1371600"/>
          </a:xfrm>
          <a:prstGeom prst="roundRect">
            <a:avLst>
              <a:gd name="adj" fmla="val 5333"/>
            </a:avLst>
          </a:prstGeom>
          <a:solidFill>
            <a:srgbClr val="E1F5EE"/>
          </a:solidFill>
          <a:ln/>
        </p:spPr>
      </p:sp>
      <p:sp>
        <p:nvSpPr>
          <p:cNvPr id="9" name="Text 6"/>
          <p:cNvSpPr/>
          <p:nvPr/>
        </p:nvSpPr>
        <p:spPr>
          <a:xfrm>
            <a:off x="914400" y="44348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“Every dollar under isn’t a discount to you — it’s an invitation to a buyer who’d never have found your home otherwise.”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766560" y="1645920"/>
            <a:ext cx="4754880" cy="4023360"/>
          </a:xfrm>
          <a:prstGeom prst="roundRect">
            <a:avLst>
              <a:gd name="adj" fmla="val 1818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7040880" y="1828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VISIBILITY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7040880" y="2286000"/>
            <a:ext cx="420624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0"/>
          <p:cNvSpPr/>
          <p:nvPr/>
        </p:nvSpPr>
        <p:spPr>
          <a:xfrm>
            <a:off x="7223760" y="23591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Listed at $500,000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7223760" y="269748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only to $500K+ searches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7040880" y="3291840"/>
            <a:ext cx="4206240" cy="10058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3"/>
          <p:cNvSpPr/>
          <p:nvPr/>
        </p:nvSpPr>
        <p:spPr>
          <a:xfrm>
            <a:off x="7223760" y="33832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Listed at $469,900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7223760" y="370332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to $475K, $480K, and $500K+ searches — a whole extra buyer tier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7040880" y="4526280"/>
            <a:ext cx="4206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range: 6–8% under market value.</a:t>
            </a:r>
            <a:endParaRPr lang="en-US" sz="11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just under a round number — $469,900 beats $471,200 for the same reason $19.99 beats $20.14.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640080" cy="640080"/>
          </a:xfrm>
          <a:prstGeom prst="ellipse">
            <a:avLst/>
          </a:prstGeom>
          <a:solidFill>
            <a:srgbClr val="0C3057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64008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502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63040" y="74980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30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Weekends, Not Weeks of Trickle-In Traffic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640080" y="1600200"/>
            <a:ext cx="10881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scattered one-off showings for a month, every visit runs through two scheduled weekends — controlled, secure, and built to create real momentum.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40080" y="2606040"/>
            <a:ext cx="3520440" cy="3291840"/>
          </a:xfrm>
          <a:prstGeom prst="roundRect">
            <a:avLst>
              <a:gd name="adj" fmla="val 2222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914400" y="2880360"/>
            <a:ext cx="685800" cy="6858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C3057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992" y="3044952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37033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Rolling Access Codes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914400" y="4251960"/>
            <a:ext cx="30175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buyer gets a code valid only for their scheduled slot — no key coordination, no double-booking.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4389120" y="2606040"/>
            <a:ext cx="3520440" cy="3291840"/>
          </a:xfrm>
          <a:prstGeom prst="roundRect">
            <a:avLst>
              <a:gd name="adj" fmla="val 2222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663440" y="2880360"/>
            <a:ext cx="685800" cy="6858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C3057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3044952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663440" y="37033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Camera-Logged Entry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4663440" y="4251960"/>
            <a:ext cx="30175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visit is recorded for security and liability — and gives us a real number: exactly how many groups walked through.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8138160" y="2606040"/>
            <a:ext cx="3520440" cy="3291840"/>
          </a:xfrm>
          <a:prstGeom prst="roundRect">
            <a:avLst>
              <a:gd name="adj" fmla="val 2222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8412480" y="2880360"/>
            <a:ext cx="685800" cy="6858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C3057"/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7072" y="3044952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8412480" y="37033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Weekends, One Deadline</a:t>
            </a:r>
            <a:endParaRPr lang="en-US" sz="1500" dirty="0"/>
          </a:p>
        </p:txBody>
      </p:sp>
      <p:sp>
        <p:nvSpPr>
          <p:cNvPr id="21" name="Text 15"/>
          <p:cNvSpPr/>
          <p:nvPr/>
        </p:nvSpPr>
        <p:spPr>
          <a:xfrm>
            <a:off x="8412480" y="4251960"/>
            <a:ext cx="30175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Catches buyers who missed week one, while keeping the urgency of a hard cutoff.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C305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640080" cy="640080"/>
          </a:xfrm>
          <a:prstGeom prst="ellipse">
            <a:avLst/>
          </a:prstGeom>
          <a:solidFill>
            <a:srgbClr val="071E38"/>
          </a:solidFill>
          <a:ln w="12700">
            <a:solidFill>
              <a:srgbClr val="C8922A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64008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502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63040" y="74980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Offers Reviewed Together — Monday Morning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640080" y="1645920"/>
            <a:ext cx="5760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C8C5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offer is considered before the deadline. Buyers know this going in — which pushes them to submit their strongest terms the first time, not a lowball hoping to negotiate up.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40080" y="3017520"/>
            <a:ext cx="5760720" cy="1371600"/>
          </a:xfrm>
          <a:prstGeom prst="roundRect">
            <a:avLst/>
          </a:prstGeom>
          <a:solidFill>
            <a:srgbClr val="071E38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3154680"/>
            <a:ext cx="5212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“You’re never required to wait if the right offer walks in early — the deadline protects you, it doesn’t box you in.”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858000" y="1645920"/>
            <a:ext cx="4663440" cy="4572000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/>
        </p:spPr>
      </p:sp>
      <p:sp>
        <p:nvSpPr>
          <p:cNvPr id="10" name="Text 7"/>
          <p:cNvSpPr/>
          <p:nvPr/>
        </p:nvSpPr>
        <p:spPr>
          <a:xfrm>
            <a:off x="7132320" y="1828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TIMELINE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7178040" y="2286000"/>
            <a:ext cx="292608" cy="292608"/>
          </a:xfrm>
          <a:prstGeom prst="ellipse">
            <a:avLst/>
          </a:prstGeom>
          <a:solidFill>
            <a:srgbClr val="0C3057"/>
          </a:solidFill>
          <a:ln/>
        </p:spPr>
      </p:sp>
      <p:sp>
        <p:nvSpPr>
          <p:cNvPr id="12" name="Text 9"/>
          <p:cNvSpPr/>
          <p:nvPr/>
        </p:nvSpPr>
        <p:spPr>
          <a:xfrm>
            <a:off x="7178040" y="22860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7635240" y="221284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7635240" y="2523744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— listed &amp; syndicated to Zillow, Realtor.com, and MLS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7178040" y="3246120"/>
            <a:ext cx="292608" cy="292608"/>
          </a:xfrm>
          <a:prstGeom prst="ellipse">
            <a:avLst/>
          </a:prstGeom>
          <a:solidFill>
            <a:srgbClr val="0C3057"/>
          </a:solidFill>
          <a:ln/>
        </p:spPr>
      </p:sp>
      <p:sp>
        <p:nvSpPr>
          <p:cNvPr id="16" name="Text 13"/>
          <p:cNvSpPr/>
          <p:nvPr/>
        </p:nvSpPr>
        <p:spPr>
          <a:xfrm>
            <a:off x="7178040" y="32461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7635240" y="317296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Weekend 1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7635240" y="3483864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scheduled showing window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7178040" y="4206240"/>
            <a:ext cx="292608" cy="292608"/>
          </a:xfrm>
          <a:prstGeom prst="ellipse">
            <a:avLst/>
          </a:prstGeom>
          <a:solidFill>
            <a:srgbClr val="0C3057"/>
          </a:solidFill>
          <a:ln/>
        </p:spPr>
      </p:sp>
      <p:sp>
        <p:nvSpPr>
          <p:cNvPr id="20" name="Text 17"/>
          <p:cNvSpPr/>
          <p:nvPr/>
        </p:nvSpPr>
        <p:spPr>
          <a:xfrm>
            <a:off x="7178040" y="420624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7635240" y="413308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Weekend 2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7635240" y="4443984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showing window — catches return visits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7178040" y="5166360"/>
            <a:ext cx="292608" cy="292608"/>
          </a:xfrm>
          <a:prstGeom prst="ellipse">
            <a:avLst/>
          </a:prstGeom>
          <a:solidFill>
            <a:srgbClr val="0C3057"/>
          </a:solidFill>
          <a:ln/>
        </p:spPr>
      </p:sp>
      <p:sp>
        <p:nvSpPr>
          <p:cNvPr id="24" name="Text 21"/>
          <p:cNvSpPr/>
          <p:nvPr/>
        </p:nvSpPr>
        <p:spPr>
          <a:xfrm>
            <a:off x="7178040" y="5166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635240" y="509320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 AM</a:t>
            </a:r>
            <a:endParaRPr lang="en-US" sz="1350" dirty="0"/>
          </a:p>
        </p:txBody>
      </p:sp>
      <p:sp>
        <p:nvSpPr>
          <p:cNvPr id="26" name="Text 23"/>
          <p:cNvSpPr/>
          <p:nvPr/>
        </p:nvSpPr>
        <p:spPr>
          <a:xfrm>
            <a:off x="7635240" y="5404104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7A78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offers reviewed together, true net compared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640080" cy="640080"/>
          </a:xfrm>
          <a:prstGeom prst="ellipse">
            <a:avLst/>
          </a:prstGeom>
          <a:solidFill>
            <a:srgbClr val="0C3057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64008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502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C892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463040" y="749808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30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Compare True Net, Not Just the Sticker Price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640080" y="1600200"/>
            <a:ext cx="10881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current Texas contract rules, a buyer can ask you to cover their agent's fee — or offer to help cover yours. The highest offer on paper isn't always the one that nets you the most.</a:t>
            </a:r>
            <a:endParaRPr lang="en-US" sz="145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2606040"/>
          <a:ext cx="10881360" cy="1737360"/>
        </p:xfrm>
        <a:graphic>
          <a:graphicData uri="http://schemas.openxmlformats.org/drawingml/2006/table">
            <a:tbl>
              <a:tblPr/>
              <a:tblGrid>
                <a:gridCol w="2194560"/>
                <a:gridCol w="2011680"/>
                <a:gridCol w="2834640"/>
                <a:gridCol w="2011680"/>
                <a:gridCol w="1828800"/>
              </a:tblGrid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Buyer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305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Offer Price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305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Asks Seller to</a:t>
                      </a:r>
                      <a:endParaRPr lang="en-US" sz="1250" dirty="0"/>
                    </a:p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Cover Buyer's Fee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305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Contributes to</a:t>
                      </a:r>
                      <a:endParaRPr lang="en-US" sz="1250" dirty="0"/>
                    </a:p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Seller's Fee (New)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305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True Net</a:t>
                      </a:r>
                      <a:endParaRPr lang="en-US" sz="1250" dirty="0"/>
                    </a:p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to Seller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3057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3A3A38"/>
                          </a:solidFill>
                        </a:rPr>
                        <a:t>Reyes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3A3A38"/>
                          </a:solidFill>
                        </a:rPr>
                        <a:t>$415,000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3A3A38"/>
                          </a:solidFill>
                        </a:rPr>
                        <a:t>$10,000 + $2,500 credit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7A7871"/>
                          </a:solidFill>
                        </a:rPr>
                        <a:t>—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3A3A38"/>
                          </a:solidFill>
                        </a:rPr>
                        <a:t>$402,500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3A3A38"/>
                          </a:solidFill>
                        </a:rPr>
                        <a:t>Whitfield Trust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5E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3A3A38"/>
                          </a:solidFill>
                        </a:rPr>
                        <a:t>$398,000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5E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7A7871"/>
                          </a:solidFill>
                        </a:rPr>
                        <a:t>—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5E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0F6E56"/>
                          </a:solidFill>
                        </a:rPr>
                        <a:t>$8,000</a:t>
                      </a:r>
                      <a:endParaRPr lang="en-US" sz="12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5E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0F6E56"/>
                          </a:solidFill>
                        </a:rPr>
                        <a:t>$406,000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5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5EE"/>
                    </a:solidFill>
                  </a:tcPr>
                </a:tc>
              </a:tr>
            </a:tbl>
          </a:graphicData>
        </a:graphic>
      </p:graphicFrame>
      <p:sp>
        <p:nvSpPr>
          <p:cNvPr id="8" name="Shape 4"/>
          <p:cNvSpPr/>
          <p:nvPr/>
        </p:nvSpPr>
        <p:spPr>
          <a:xfrm>
            <a:off x="640080" y="4617720"/>
            <a:ext cx="10881360" cy="1005840"/>
          </a:xfrm>
          <a:prstGeom prst="roundRect">
            <a:avLst>
              <a:gd name="adj" fmla="val 7273"/>
            </a:avLst>
          </a:prstGeom>
          <a:solidFill>
            <a:srgbClr val="F4F1EA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846320"/>
            <a:ext cx="457200" cy="4572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554480" y="4754880"/>
            <a:ext cx="9692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Whitfield Trust's lower headline price actually nets $3,500 more — because their offer contributes toward the seller's own broker fee, a mechanism that became mandatory in Texas contracts July 1, 2026.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C30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It Works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5303520" cy="2103120"/>
          </a:xfrm>
          <a:prstGeom prst="roundRect">
            <a:avLst>
              <a:gd name="adj" fmla="val 3478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60120" y="160020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960120" y="23774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 Unlock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278892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Underpricing reaches buyers in the tier below your real value — pure exposure, no cost to you.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217920" y="1417320"/>
            <a:ext cx="5303520" cy="2103120"/>
          </a:xfrm>
          <a:prstGeom prst="roundRect">
            <a:avLst>
              <a:gd name="adj" fmla="val 3478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537960" y="160020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537960" y="23774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Manufactured Urgency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537960" y="278892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hard deadline creates pressure without a single word of marketing copy doing the work.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40080" y="3794760"/>
            <a:ext cx="5303520" cy="2103120"/>
          </a:xfrm>
          <a:prstGeom prst="roundRect">
            <a:avLst>
              <a:gd name="adj" fmla="val 3478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960120" y="39776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960120" y="475488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First Offers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60120" y="516636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Competing buyers submit their best terms immediately, not a lowball they plan to negotiate later.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217920" y="3794760"/>
            <a:ext cx="5303520" cy="2103120"/>
          </a:xfrm>
          <a:prstGeom prst="roundRect">
            <a:avLst>
              <a:gd name="adj" fmla="val 3478"/>
            </a:avLst>
          </a:prstGeom>
          <a:solidFill>
            <a:srgbClr val="F4F1EA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537960" y="39776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C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6537960" y="475488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Net Judging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537960" y="516636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offer is ranked by what actually lands in your pocket — not the number that looks biggest.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305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Ready to Launch?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640080" y="2971800"/>
            <a:ext cx="8686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8C5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map out your Weekend Launch date and pricing strategy together.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40080" y="3840480"/>
            <a:ext cx="3840480" cy="777240"/>
          </a:xfrm>
          <a:prstGeom prst="roundRect">
            <a:avLst>
              <a:gd name="adj" fmla="val 11765"/>
            </a:avLst>
          </a:prstGeom>
          <a:solidFill>
            <a:srgbClr val="C8922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3840480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3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weekendlaunchtx.com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8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Attorney Broker Services, LLC · TREC #9007529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Weekend Launch</dc:title>
  <dc:subject>PptxGenJS Presentation</dc:subject>
  <dc:creator>Attorney Broker Services</dc:creator>
  <cp:lastModifiedBy>Attorney Broker Services</cp:lastModifiedBy>
  <cp:revision>1</cp:revision>
  <dcterms:created xsi:type="dcterms:W3CDTF">2026-07-06T21:44:47Z</dcterms:created>
  <dcterms:modified xsi:type="dcterms:W3CDTF">2026-07-06T21:44:47Z</dcterms:modified>
</cp:coreProperties>
</file>